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262" r:id="rId3"/>
    <p:sldId id="269" r:id="rId4"/>
    <p:sldId id="267" r:id="rId5"/>
    <p:sldId id="268" r:id="rId6"/>
    <p:sldId id="266" r:id="rId7"/>
    <p:sldId id="264" r:id="rId8"/>
    <p:sldId id="263" r:id="rId9"/>
    <p:sldId id="265" r:id="rId10"/>
    <p:sldId id="284" r:id="rId11"/>
    <p:sldId id="283" r:id="rId12"/>
    <p:sldId id="280" r:id="rId13"/>
    <p:sldId id="281" r:id="rId14"/>
    <p:sldId id="282" r:id="rId15"/>
    <p:sldId id="256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70" r:id="rId24"/>
  </p:sldIdLst>
  <p:sldSz cx="12192000" cy="6858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3CB7E-7055-4D31-A8EA-BBCE970CC50F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9FE8-4D0C-4311-855C-261B88EFB5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3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3DB37-C3F1-4541-97DC-6FCE9388717B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8E30-EE78-46A3-97EA-7ECA09272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6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1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94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93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8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1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52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151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969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20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994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237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93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30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08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71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0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73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37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50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8E30-EE78-46A3-97EA-7ECA092724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34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1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89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8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7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44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67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06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1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01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56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53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1AF9-0D85-423C-B164-3D0ECE135879}" type="datetimeFigureOut">
              <a:rPr lang="pl-PL" smtClean="0"/>
              <a:t>21.11.2016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AB94-C99A-475E-8DDD-EFC544E899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1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3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52650" y="523875"/>
            <a:ext cx="8176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Zależy Ci  na zdrowiu Twoich najbliższych?   </a:t>
            </a:r>
          </a:p>
        </p:txBody>
      </p:sp>
      <p:pic>
        <p:nvPicPr>
          <p:cNvPr id="12294" name="Picture 6" descr="Znalezione obrazy dla zapytania zdrowa rodz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0" y="4110038"/>
            <a:ext cx="10736776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971620" y="1353235"/>
            <a:ext cx="10934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Powietrze atmosferyczne stanowi dla człowieka jeden z podstawowych czynników niezbędnych do życia. Jego jakość wpływa mocno na nasze zdrowie i samopoczucie dlatego tak ważne jest ograniczanie źródeł jego zanieczyszczeń.</a:t>
            </a:r>
          </a:p>
        </p:txBody>
      </p:sp>
    </p:spTree>
    <p:extLst>
      <p:ext uri="{BB962C8B-B14F-4D97-AF65-F5344CB8AC3E}">
        <p14:creationId xmlns:p14="http://schemas.microsoft.com/office/powerpoint/2010/main" val="16855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odpoczy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2417980"/>
            <a:ext cx="34861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6725" y="1139041"/>
            <a:ext cx="9639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 kotły gazowe, na biomasę oraz węglowe kotły automatyczne najnowszej generacji zapewniają wyjątkowy komfort obsługi. Kotły gazowe nie wymagają stałej obsługi domowników, zajmują mało miejsca, nie potrzebują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pomieszczeń na paliwo. W węglowych oraz na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pelet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wystarczy zasypać palenisko raz, dwa razy w tygodniu.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Dość biegania w nocy, by dosypać węgla do 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wygasającego paleniska.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Dość porannego wstawania w wyziębionych przez noc pokojach.</a:t>
            </a: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Zyskujesz czas i pełny komfort.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00525" y="485775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Poszukujesz wygody ?</a:t>
            </a:r>
          </a:p>
        </p:txBody>
      </p:sp>
    </p:spTree>
    <p:extLst>
      <p:ext uri="{BB962C8B-B14F-4D97-AF65-F5344CB8AC3E}">
        <p14:creationId xmlns:p14="http://schemas.microsoft.com/office/powerpoint/2010/main" val="6127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4800" y="1048167"/>
            <a:ext cx="7305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Ogrzewanie dobrze ocieplonego domu gazem, biomasą lub węglem dobrej jakości w nowoczesnym kotle jest dużo tańsze niż palenie „tanim” węglem lub miałem w starym piecu.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Gazowe kotły kondensacyjne mają sprawność energetyczną nieosiągalną dla innych popularnych źródeł energii. 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 automatyczne kotły węglowe pozwalają tanio ogrzać dom, bo wytwarzają zdecydowanie więcej energii niż stare piece z tej samej ilości węgla.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7637" y="276225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Chcesz zaoszczędzić ?</a:t>
            </a:r>
          </a:p>
        </p:txBody>
      </p:sp>
      <p:pic>
        <p:nvPicPr>
          <p:cNvPr id="8196" name="Picture 4" descr="Znalezione obrazy dla zapytania tani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071688"/>
            <a:ext cx="3975629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6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nowoczesne kot&amp;lstrok;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186324"/>
            <a:ext cx="8429625" cy="47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33029" y="419100"/>
            <a:ext cx="683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nowoczesnego kotła z podajnikiem</a:t>
            </a:r>
          </a:p>
        </p:txBody>
      </p:sp>
    </p:spTree>
    <p:extLst>
      <p:ext uri="{BB962C8B-B14F-4D97-AF65-F5344CB8AC3E}">
        <p14:creationId xmlns:p14="http://schemas.microsoft.com/office/powerpoint/2010/main" val="159735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0800" y="946645"/>
            <a:ext cx="53625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Budynek</a:t>
            </a:r>
            <a:r>
              <a:rPr kumimoji="0" lang="pl-PL" altLang="pl-PL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#2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Taki sam dom z lat 70. jak #1,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ale ocie­plony 10cm sty­ro­pianu i z nowymi oknami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Powierzch­nia: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200m2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Roczne zapo­trze­bo­wa­nie na ener­gię: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100kWh/m2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Suma ener­gii potrzeb­nej do ogrze­wa­nia w ciągu roku: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20 000 kWh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Koszty uzy­ska­nia tej ener­gii z róż­nych źródeł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13693"/>
              </p:ext>
            </p:extLst>
          </p:nvPr>
        </p:nvGraphicFramePr>
        <p:xfrm>
          <a:off x="219075" y="3744911"/>
          <a:ext cx="7486650" cy="1463040"/>
        </p:xfrm>
        <a:graphic>
          <a:graphicData uri="http://schemas.openxmlformats.org/drawingml/2006/table">
            <a:tbl>
              <a:tblPr/>
              <a:tblGrid>
                <a:gridCol w="3743325">
                  <a:extLst>
                    <a:ext uri="{9D8B030D-6E8A-4147-A177-3AD203B41FA5}">
                      <a16:colId xmlns:a16="http://schemas.microsoft.com/office/drawing/2014/main" val="3253284394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1606777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Węgiel, kocioł zasy­powy, </a:t>
                      </a:r>
                      <a:r>
                        <a:rPr lang="pl-PL" dirty="0" err="1"/>
                        <a:t>spr</a:t>
                      </a:r>
                      <a:r>
                        <a:rPr lang="pl-PL" dirty="0"/>
                        <a:t>. 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11 121zł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805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Węgiel, kocioł zasy­powy, </a:t>
                      </a:r>
                      <a:r>
                        <a:rPr lang="pl-PL" dirty="0" err="1"/>
                        <a:t>spr</a:t>
                      </a:r>
                      <a:r>
                        <a:rPr lang="pl-PL" dirty="0"/>
                        <a:t>. 60%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5554zł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51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Węgiel, kocioł podaj­ni­kowy, spr. 80%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4166zł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31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Gaz ziemny, spr. 95%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8772zł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7854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075" y="1079738"/>
            <a:ext cx="5886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Budynek</a:t>
            </a:r>
            <a:r>
              <a:rPr kumimoji="0" lang="pl-PL" altLang="pl-PL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#1</a:t>
            </a: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Trzy­pię­trowy kloc­ko­waty dom z lat 70.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bez ocie­ple­nia i ze sta­rymi oknami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Powierzch­nia: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200m2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Roczne zapo­trze­bo­wa­nie na ener­gię: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150kWh/m2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Suma ener­gii potrzeb­nej do ogrze­wa­nia w ciągu roku: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30 000 kWh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Koszty uzy­ska­nia tej ener­gii z róż­nych źródeł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75295"/>
              </p:ext>
            </p:extLst>
          </p:nvPr>
        </p:nvGraphicFramePr>
        <p:xfrm>
          <a:off x="6400800" y="3744118"/>
          <a:ext cx="7962900" cy="1463040"/>
        </p:xfrm>
        <a:graphic>
          <a:graphicData uri="http://schemas.openxmlformats.org/drawingml/2006/table">
            <a:tbl>
              <a:tblPr/>
              <a:tblGrid>
                <a:gridCol w="3981450">
                  <a:extLst>
                    <a:ext uri="{9D8B030D-6E8A-4147-A177-3AD203B41FA5}">
                      <a16:colId xmlns:a16="http://schemas.microsoft.com/office/drawing/2014/main" val="1605552458"/>
                    </a:ext>
                  </a:extLst>
                </a:gridCol>
                <a:gridCol w="3981450">
                  <a:extLst>
                    <a:ext uri="{9D8B030D-6E8A-4147-A177-3AD203B41FA5}">
                      <a16:colId xmlns:a16="http://schemas.microsoft.com/office/drawing/2014/main" val="4044505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Węgiel, kocioł zasy­powy, </a:t>
                      </a:r>
                      <a:r>
                        <a:rPr lang="pl-PL" dirty="0" err="1"/>
                        <a:t>spr</a:t>
                      </a:r>
                      <a:r>
                        <a:rPr lang="pl-PL" dirty="0"/>
                        <a:t>. 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7407zł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145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Węgiel, kocioł zasy­powy, </a:t>
                      </a:r>
                      <a:r>
                        <a:rPr lang="pl-PL" dirty="0" err="1"/>
                        <a:t>spr</a:t>
                      </a:r>
                      <a:r>
                        <a:rPr lang="pl-PL" dirty="0"/>
                        <a:t>. 60%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3700zł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068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Węgiel, kocioł podaj­ni­kowy, spr. 80%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2770zł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2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Gaz ziemny, spr. 95%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5847zł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48107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143375" y="202179"/>
            <a:ext cx="4139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Porównanie finansowe</a:t>
            </a:r>
          </a:p>
        </p:txBody>
      </p:sp>
    </p:spTree>
    <p:extLst>
      <p:ext uri="{BB962C8B-B14F-4D97-AF65-F5344CB8AC3E}">
        <p14:creationId xmlns:p14="http://schemas.microsoft.com/office/powerpoint/2010/main" val="73980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pieni&amp;aogon;d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033">
            <a:off x="7511182" y="1688283"/>
            <a:ext cx="4458210" cy="3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14945" y="118766"/>
            <a:ext cx="5074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NIEPOWTARZALNA SZANSA 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80976" y="703541"/>
            <a:ext cx="78581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Złóż Ankietę aby wyrazić chęć przystąpienia do projektu.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zainteresowanych mieszkańców zostanie przekazana audytorom w celu przeprowadzenia audytów energetycznych budynków.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Audyt energetyczny wykaże: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jakiej mocy piec będzie najbardziej efektywny w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Państwa gospodarstwie domowym,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jakie warunki termiczne posiada budynek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jakie prace termomodernizacyjne będą warunkiem 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przystąpienia do projektu</a:t>
            </a:r>
            <a:r>
              <a:rPr lang="pl-PL" dirty="0"/>
              <a:t>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0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90550" y="743366"/>
            <a:ext cx="7391400" cy="506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akceptacji warunków zawartych w audycie podpisz umowę z Urzędem Gminy o dofinansowanie.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Wymień stary piec na nowoczesne źródło ciepła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kondensacyjny piec gazowy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piec 5 klasy na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pelet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certyfikatem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Ecodesign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piec 5 klasy na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ekogroszek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certyfikatem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Ecodesign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Po spełnieniu warunków zapisanych w umowie odbierz dofinansowanie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nalezione obrazy dla zapytania certyfikat eco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343317"/>
            <a:ext cx="4505324" cy="48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7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70661" y="133469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założenia projektu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1499" y="856357"/>
            <a:ext cx="96964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Dofinansowanie niniejszej inwestycji wyniesie: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350 zł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każdy kilowat obliczonej przez audytora mocy nowego źródła ciepła w przypadku budynków jednorodzinnych (ale nie więcej niż 8.000 zł);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zł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 każdy metr kwadratowy ogrzewanej powierzchni w przypadku konieczności wymiany instalacji w budynku jednorodzinnym (ale nie więcej niż 6.000 zł);</a:t>
            </a:r>
          </a:p>
        </p:txBody>
      </p:sp>
      <p:pic>
        <p:nvPicPr>
          <p:cNvPr id="5122" name="Picture 2" descr="Znalezione obrazy dla zapytania dofinansow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4" y="2299655"/>
            <a:ext cx="2562225" cy="28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4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95325" y="1276261"/>
            <a:ext cx="10563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Dotacja jest formą refundacji kosztów, </a:t>
            </a:r>
            <a:r>
              <a:rPr lang="pl-P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przekazana zostanie  po zrealizowaniu inwestycji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rachunek bankowy wskazany w umowie dotacji zawartej między Gminą Mszana Dolna, a mieszkańcem na podstawie faktury lub rachunku.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27761" y="257294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założenia projektu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Znalezione obrazy dla zapytania umo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1" y="3309938"/>
            <a:ext cx="5510213" cy="32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2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91478" y="2010460"/>
            <a:ext cx="6438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 palenisko musi zostać całkowicie zlikwidowane. Należy przedłożyć </a:t>
            </a: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dokument  potwierdzający trwałe usunięcie kotła.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18236" y="304919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założenia projektu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Znalezione obrazy dla zapytania stary piec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533525"/>
            <a:ext cx="34766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 rot="19485589">
            <a:off x="-353307" y="3367459"/>
            <a:ext cx="5414631" cy="343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1953810">
            <a:off x="-269346" y="3260150"/>
            <a:ext cx="5288386" cy="3435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37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49600" y="37332"/>
            <a:ext cx="4063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GuardianSans-Semibold"/>
              </a:rPr>
              <a:t>Jakość Powietrza w Polsce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75888" y="560552"/>
            <a:ext cx="69161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GuardianSans-Regular"/>
              </a:rPr>
              <a:t>       </a:t>
            </a:r>
            <a:r>
              <a:rPr lang="pl-PL" sz="2000" b="1" dirty="0">
                <a:solidFill>
                  <a:schemeClr val="bg1"/>
                </a:solidFill>
                <a:latin typeface="GuardianSans-Regular"/>
              </a:rPr>
              <a:t>Mamy najgorszą jakość powietrza w Unii Europejskiej. W niechlubnej czołówce zestawienia miast o najgorszej jakości powietrza w Europie, ogłoszonego przez Światową Organizację Zdrowia (WHO), jest aż dziesięć miast z południa Polski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Żywiec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Sucha Beskidzka</a:t>
            </a:r>
            <a:endParaRPr lang="pl-PL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Kraków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Skawina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Nowy Sącz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Niepołomice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Katowice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Zakopane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Proszowice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  <a:latin typeface="GuardianSans-Regular"/>
              </a:rPr>
              <a:t>Wadowice</a:t>
            </a:r>
          </a:p>
        </p:txBody>
      </p:sp>
      <p:pic>
        <p:nvPicPr>
          <p:cNvPr id="1030" name="Picture 6" descr="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" y="666744"/>
            <a:ext cx="4478080" cy="59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zanieczyszczenie powietrza ma&amp;lstrok;opol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95" y="32433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0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24718" y="1210360"/>
            <a:ext cx="9067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Wsparte przedsięwzięcia muszą skutkować </a:t>
            </a: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redukcją CO2 o co najmniej 30 %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odniesieniu do istniejącej instalacji.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18236" y="304919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założenia projektu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nalezione obrazy dla zapytania wykres spad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93" y="2509302"/>
            <a:ext cx="7162082" cy="39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6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16" y="1527513"/>
            <a:ext cx="4765419" cy="51676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85750" y="1003638"/>
            <a:ext cx="74295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Budynki dla których </a:t>
            </a: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minimalne parametry termiczne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nie będą spełnione, będą musiały mieć przeprowadzone </a:t>
            </a:r>
            <a:r>
              <a:rPr lang="pl-P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prace termomodernizacyjne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okresie realizacji projektu. Zobowiązanie mieszkańca w zawieranej umowie dotacji do spełnienia w/w wymogu będzie warunkowało uzyskanie dofinansowania.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94436" y="238244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założenia projektu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6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nalezione obrazy dla zapytania kontr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9" y="3128699"/>
            <a:ext cx="4391026" cy="33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80986" y="899100"/>
            <a:ext cx="908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sprawdzenie wykonania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trwałej likwidacji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starego kotła,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użytkowanie wyłącznie dofinansowanego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systemu ogrzewania jako podstawowego źródła ciepła w budynku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kotła, w zakresie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nieuprawnionych modyfikacji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przestrzegania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parametrów paliwa dopuszczonego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producenta urządzenia,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zapewnienie prawidłowych warunków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składowania opału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(jeśli dotyczy).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600325" y="314325"/>
            <a:ext cx="680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kontroli urządzeń grzewczych</a:t>
            </a:r>
          </a:p>
        </p:txBody>
      </p:sp>
    </p:spTree>
    <p:extLst>
      <p:ext uri="{BB962C8B-B14F-4D97-AF65-F5344CB8AC3E}">
        <p14:creationId xmlns:p14="http://schemas.microsoft.com/office/powerpoint/2010/main" val="337656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46787" y="1695449"/>
            <a:ext cx="8773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50000"/>
                  </a:schemeClr>
                </a:solidFill>
              </a:rPr>
              <a:t>Dziękuję za Uwagę </a:t>
            </a:r>
          </a:p>
          <a:p>
            <a:pPr algn="ctr"/>
            <a:r>
              <a:rPr lang="pl-PL" sz="4800" b="1" dirty="0">
                <a:solidFill>
                  <a:schemeClr val="accent5">
                    <a:lumMod val="50000"/>
                  </a:schemeClr>
                </a:solidFill>
              </a:rPr>
              <a:t>Zapraszam do udziału w projekcie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67" y="5301156"/>
            <a:ext cx="2240124" cy="14372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88" y="5295254"/>
            <a:ext cx="1594956" cy="160006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714" y="5607629"/>
            <a:ext cx="3406907" cy="824345"/>
          </a:xfrm>
          <a:prstGeom prst="rect">
            <a:avLst/>
          </a:prstGeom>
        </p:spPr>
      </p:pic>
      <p:pic>
        <p:nvPicPr>
          <p:cNvPr id="1026" name="Picture 2" descr="Znalezione obrazy dla zapytania regionalny program operacyj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22" y="5421687"/>
            <a:ext cx="3107094" cy="11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3823" y="94119"/>
            <a:ext cx="7086601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1"/>
                </a:solidFill>
              </a:rPr>
              <a:t>Benzopireny - </a:t>
            </a:r>
            <a:r>
              <a:rPr lang="pl-PL" sz="2400" dirty="0">
                <a:solidFill>
                  <a:schemeClr val="bg1"/>
                </a:solidFill>
              </a:rPr>
              <a:t>Są związkami silnie rakotwórczymi. Występują w dymie podczas spalania niecałkowitego, m.in. w dymie tytoniowym, w smogu powstającym w wyniku niskiej emisji – przede wszystkim wskutek spalania węgla, śmieci (najczęściej tworzyw sztucznych) oraz także częściowo jako emisje transportowe. </a:t>
            </a:r>
          </a:p>
        </p:txBody>
      </p:sp>
      <p:pic>
        <p:nvPicPr>
          <p:cNvPr id="5122" name="Picture 2" descr="Znalezione obrazy dla zapytania dym komin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3048000"/>
            <a:ext cx="68484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 papiero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715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nalezione obrazy dla zapytania spaliny samochod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4" y="566747"/>
            <a:ext cx="4968446" cy="30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138113"/>
            <a:ext cx="11439524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Znalezio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38113"/>
            <a:ext cx="11134724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8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zrod&amp;lstrok;a zanieczyszczen powietr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48993"/>
            <a:ext cx="10163175" cy="6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zanieczyszczenie powietrza ma&amp;lstrok;opol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6" y="212626"/>
            <a:ext cx="10877266" cy="6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0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zanieczyszczenie powietrza ma&amp;lstrok;opol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1" y="289759"/>
            <a:ext cx="6137989" cy="6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629400" y="289759"/>
            <a:ext cx="55092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1"/>
                </a:solidFill>
                <a:latin typeface="GuardianSans-Regular"/>
              </a:rPr>
              <a:t>W wielu miastach Małopolski stężenia silnie rakotwórczego </a:t>
            </a:r>
            <a:r>
              <a:rPr lang="pl-PL" sz="2400" b="1" dirty="0" err="1">
                <a:solidFill>
                  <a:srgbClr val="FF0000"/>
                </a:solidFill>
                <a:latin typeface="GuardianSans-Regular"/>
              </a:rPr>
              <a:t>benzo</a:t>
            </a:r>
            <a:r>
              <a:rPr lang="pl-PL" sz="2400" b="1" dirty="0">
                <a:solidFill>
                  <a:srgbClr val="FF0000"/>
                </a:solidFill>
                <a:latin typeface="GuardianSans-Regular"/>
              </a:rPr>
              <a:t>(a)</a:t>
            </a:r>
            <a:r>
              <a:rPr lang="pl-PL" sz="2400" b="1" dirty="0" err="1">
                <a:solidFill>
                  <a:srgbClr val="FF0000"/>
                </a:solidFill>
                <a:latin typeface="GuardianSans-Regular"/>
              </a:rPr>
              <a:t>pirenu</a:t>
            </a:r>
            <a:r>
              <a:rPr lang="pl-PL" sz="2400" b="1" dirty="0">
                <a:solidFill>
                  <a:schemeClr val="bg1"/>
                </a:solidFill>
                <a:latin typeface="GuardianSans-Regular"/>
              </a:rPr>
              <a:t> w powietrzu, przekraczają wielokrotnie dopuszczalny poziom.</a:t>
            </a:r>
            <a:endParaRPr lang="pl-PL" sz="2000" b="1" dirty="0">
              <a:solidFill>
                <a:schemeClr val="bg1"/>
              </a:solidFill>
              <a:latin typeface="GuardianSans-Regular"/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bg1"/>
                </a:solidFill>
                <a:latin typeface="GuardianSans-Regular"/>
              </a:rPr>
              <a:t>Problem ten może rozwiązać jedynie likwidacja wszystkich starych kotłów i zastąpienie starego kotła kotłem gazowym albo najwyższej klasy kotłem na biomasę (</a:t>
            </a:r>
            <a:r>
              <a:rPr lang="pl-PL" sz="2400" b="1" dirty="0" err="1">
                <a:solidFill>
                  <a:schemeClr val="bg1"/>
                </a:solidFill>
                <a:latin typeface="GuardianSans-Regular"/>
              </a:rPr>
              <a:t>pelet</a:t>
            </a:r>
            <a:r>
              <a:rPr lang="pl-PL" sz="2400" b="1" dirty="0">
                <a:solidFill>
                  <a:schemeClr val="bg1"/>
                </a:solidFill>
                <a:latin typeface="GuardianSans-Regular"/>
              </a:rPr>
              <a:t>) lub węgiel (</a:t>
            </a:r>
            <a:r>
              <a:rPr lang="pl-PL" sz="2400" b="1" dirty="0" err="1">
                <a:solidFill>
                  <a:schemeClr val="bg1"/>
                </a:solidFill>
                <a:latin typeface="GuardianSans-Regular"/>
              </a:rPr>
              <a:t>ekogroszek</a:t>
            </a:r>
            <a:r>
              <a:rPr lang="pl-PL" sz="2400" b="1" dirty="0">
                <a:solidFill>
                  <a:schemeClr val="bg1"/>
                </a:solidFill>
                <a:latin typeface="GuardianSans-Regular"/>
              </a:rPr>
              <a:t>) Emituje on 90% mniej zanieczyszczeń niż kotły tradycyjne.</a:t>
            </a:r>
          </a:p>
        </p:txBody>
      </p:sp>
    </p:spTree>
    <p:extLst>
      <p:ext uri="{BB962C8B-B14F-4D97-AF65-F5344CB8AC3E}">
        <p14:creationId xmlns:p14="http://schemas.microsoft.com/office/powerpoint/2010/main" val="15553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nalezione obrazy dla zapytania zanieczyszczenie powietrza ma&amp;lstrok;opol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4775"/>
            <a:ext cx="6643688" cy="41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zanieczyszczenia powietrza ma&amp;lstrok;opols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727325"/>
            <a:ext cx="6019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zanieczyszczenia powietrza ma&amp;lstrok;opols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104775"/>
            <a:ext cx="4476750" cy="32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zrod&amp;lstrok;a zanieczyszczen powietr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052"/>
            <a:ext cx="5498306" cy="3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06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762</Words>
  <Application>Microsoft Office PowerPoint</Application>
  <PresentationFormat>Panoramiczny</PresentationFormat>
  <Paragraphs>109</Paragraphs>
  <Slides>23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GuardianSans-Regular</vt:lpstr>
      <vt:lpstr>GuardianSans-Semibold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Szczepan</dc:creator>
  <cp:lastModifiedBy>Szczepan</cp:lastModifiedBy>
  <cp:revision>71</cp:revision>
  <cp:lastPrinted>2016-11-21T06:50:48Z</cp:lastPrinted>
  <dcterms:created xsi:type="dcterms:W3CDTF">2016-10-31T08:26:18Z</dcterms:created>
  <dcterms:modified xsi:type="dcterms:W3CDTF">2016-11-21T08:07:13Z</dcterms:modified>
</cp:coreProperties>
</file>